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47700" y="2095500"/>
            <a:ext cx="11709400" cy="29083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647700" y="5207000"/>
            <a:ext cx="117094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pic" sz="quarter" idx="13"/>
          </p:nvPr>
        </p:nvSpPr>
        <p:spPr>
          <a:xfrm>
            <a:off x="6540500" y="490220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hape 96"/>
          <p:cNvSpPr/>
          <p:nvPr>
            <p:ph type="pic" sz="quarter" idx="14"/>
          </p:nvPr>
        </p:nvSpPr>
        <p:spPr>
          <a:xfrm>
            <a:off x="6540500" y="64135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Shape 97"/>
          <p:cNvSpPr/>
          <p:nvPr>
            <p:ph type="pic" sz="half" idx="15"/>
          </p:nvPr>
        </p:nvSpPr>
        <p:spPr>
          <a:xfrm>
            <a:off x="6223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hape 9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body" sz="quarter" idx="13"/>
          </p:nvPr>
        </p:nvSpPr>
        <p:spPr>
          <a:xfrm>
            <a:off x="2044700" y="6642100"/>
            <a:ext cx="89027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6" name="Shape 106"/>
          <p:cNvSpPr/>
          <p:nvPr>
            <p:ph type="body" sz="quarter" idx="14"/>
          </p:nvPr>
        </p:nvSpPr>
        <p:spPr>
          <a:xfrm>
            <a:off x="2044700" y="4203700"/>
            <a:ext cx="8902700" cy="812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pPr/>
            <a:r>
              <a:t>“Type a quote here” </a:t>
            </a:r>
          </a:p>
        </p:txBody>
      </p:sp>
      <p:sp>
        <p:nvSpPr>
          <p:cNvPr id="107" name="Shape 10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quarter" idx="13"/>
          </p:nvPr>
        </p:nvSpPr>
        <p:spPr>
          <a:xfrm>
            <a:off x="44577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pic" sz="quarter" idx="14"/>
          </p:nvPr>
        </p:nvSpPr>
        <p:spPr>
          <a:xfrm>
            <a:off x="85598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Shape 22"/>
          <p:cNvSpPr/>
          <p:nvPr>
            <p:ph type="pic" sz="quarter" idx="15"/>
          </p:nvPr>
        </p:nvSpPr>
        <p:spPr>
          <a:xfrm>
            <a:off x="3556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Shape 23"/>
          <p:cNvSpPr/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Shape 24"/>
          <p:cNvSpPr/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pic" idx="13"/>
          </p:nvPr>
        </p:nvSpPr>
        <p:spPr>
          <a:xfrm>
            <a:off x="368300" y="368300"/>
            <a:ext cx="122682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3" name="Shape 33"/>
          <p:cNvSpPr/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Shape 34"/>
          <p:cNvSpPr/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hape 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xfrm>
            <a:off x="647700" y="3390900"/>
            <a:ext cx="11709400" cy="2959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pic" sz="half" idx="13"/>
          </p:nvPr>
        </p:nvSpPr>
        <p:spPr>
          <a:xfrm>
            <a:off x="64897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Shape 51"/>
          <p:cNvSpPr/>
          <p:nvPr>
            <p:ph type="title"/>
          </p:nvPr>
        </p:nvSpPr>
        <p:spPr>
          <a:xfrm>
            <a:off x="647700" y="1689100"/>
            <a:ext cx="5600700" cy="34925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" name="Shape 52"/>
          <p:cNvSpPr/>
          <p:nvPr>
            <p:ph type="body" sz="quarter" idx="1"/>
          </p:nvPr>
        </p:nvSpPr>
        <p:spPr>
          <a:xfrm>
            <a:off x="647700" y="5435600"/>
            <a:ext cx="5600700" cy="35941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Shape 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pic" sz="half" idx="13"/>
          </p:nvPr>
        </p:nvSpPr>
        <p:spPr>
          <a:xfrm>
            <a:off x="6718300" y="2590800"/>
            <a:ext cx="5676900" cy="6553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" name="Shape 79"/>
          <p:cNvSpPr/>
          <p:nvPr>
            <p:ph type="body" sz="half" idx="1"/>
          </p:nvPr>
        </p:nvSpPr>
        <p:spPr>
          <a:xfrm>
            <a:off x="647700" y="2628900"/>
            <a:ext cx="5600700" cy="6477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1pPr>
            <a:lvl2pPr marL="7874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2pPr>
            <a:lvl3pPr marL="11811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3pPr>
            <a:lvl4pPr marL="15748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4pPr>
            <a:lvl5pPr marL="19685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body" idx="1"/>
          </p:nvPr>
        </p:nvSpPr>
        <p:spPr>
          <a:xfrm>
            <a:off x="647700" y="647700"/>
            <a:ext cx="11709400" cy="84582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599" y="93599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445000" y="342900"/>
            <a:ext cx="4114800" cy="6070600"/>
          </a:xfrm>
          <a:prstGeom prst="rect">
            <a:avLst/>
          </a:prstGeom>
        </p:spPr>
      </p:pic>
      <p:pic>
        <p:nvPicPr>
          <p:cNvPr id="132" name="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547100" y="342900"/>
            <a:ext cx="4114800" cy="6070600"/>
          </a:xfrm>
          <a:prstGeom prst="rect">
            <a:avLst/>
          </a:prstGeom>
        </p:spPr>
      </p:pic>
      <p:pic>
        <p:nvPicPr>
          <p:cNvPr id="133" name="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42900" y="342900"/>
            <a:ext cx="4114800" cy="6070600"/>
          </a:xfrm>
          <a:prstGeom prst="rect">
            <a:avLst/>
          </a:prstGeom>
        </p:spPr>
      </p:pic>
      <p:sp>
        <p:nvSpPr>
          <p:cNvPr id="134" name="Shape 1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6719"/>
            </a:lvl1pPr>
          </a:lstStyle>
          <a:p>
            <a:pPr/>
            <a:r>
              <a:t>Turbid Mashing for Sour Beers</a:t>
            </a:r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By Matt Sager &amp; Vito Delucchi</a:t>
            </a:r>
          </a:p>
          <a:p>
            <a:pPr>
              <a:defRPr sz="1900"/>
            </a:pPr>
            <a:r>
              <a:t>(another abysmal powerpoint presentation)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170" name="Shape 1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  <p:sp>
        <p:nvSpPr>
          <p:cNvPr id="171" name="Shape 171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6) Slowly add boiling water to mash, to bring to 162F. Rest for 20 minutes.</a:t>
            </a:r>
          </a:p>
          <a:p>
            <a:pPr>
              <a:buBlip>
                <a:blip r:embed="rId3"/>
              </a:buBlip>
            </a:pPr>
            <a:r>
              <a:t>7) Draw off 2.5 gal. wort and add to pot (from steps 3 &amp; 5). Heat and hold at 180F.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174" name="Shape 1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8) Add heated wort from pot to mash.</a:t>
            </a:r>
          </a:p>
          <a:p>
            <a:pPr lvl="1">
              <a:buBlip>
                <a:blip r:embed="rId3"/>
              </a:buBlip>
            </a:pPr>
            <a:r>
              <a:t>This should result in 172F. </a:t>
            </a:r>
          </a:p>
          <a:p>
            <a:pPr lvl="1">
              <a:buBlip>
                <a:blip r:embed="rId3"/>
              </a:buBlip>
            </a:pPr>
            <a:r>
              <a:t>Hold for 20 min.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9) Vorlauf &amp; sparge with </a:t>
            </a:r>
            <a:r>
              <a:rPr i="1"/>
              <a:t>190F</a:t>
            </a:r>
            <a:r>
              <a:t> liquor.</a:t>
            </a:r>
          </a:p>
          <a:p>
            <a:pPr lvl="1">
              <a:buBlip>
                <a:blip r:embed="rId3"/>
              </a:buBlip>
            </a:pPr>
            <a:r>
              <a:t>Why so hot??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182" name="Shape 1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hape 183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</a:lstStyle>
          <a:p>
            <a:pPr/>
            <a:r>
              <a:t>10) Add old hops and boil for 90 minutes.</a:t>
            </a:r>
          </a:p>
          <a:p>
            <a:pPr lvl="1"/>
            <a:r>
              <a:t>Why so old??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27800" y="4889500"/>
            <a:ext cx="5880100" cy="4267200"/>
          </a:xfrm>
          <a:prstGeom prst="rect">
            <a:avLst/>
          </a:prstGeom>
        </p:spPr>
      </p:pic>
      <p:pic>
        <p:nvPicPr>
          <p:cNvPr id="186" name="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27800" y="628650"/>
            <a:ext cx="5880100" cy="4267200"/>
          </a:xfrm>
          <a:prstGeom prst="rect">
            <a:avLst/>
          </a:prstGeom>
        </p:spPr>
      </p:pic>
      <p:pic>
        <p:nvPicPr>
          <p:cNvPr id="187" name="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9600" y="609600"/>
            <a:ext cx="5918200" cy="8547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190" name="Shape 1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So, is it worth the effort?</a:t>
            </a:r>
          </a:p>
        </p:txBody>
      </p:sp>
      <p:sp>
        <p:nvSpPr>
          <p:cNvPr id="191" name="Shape 191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We brewed back-to-back batches. (turbid &amp; step)</a:t>
            </a:r>
          </a:p>
          <a:p>
            <a:pPr>
              <a:buBlip>
                <a:blip r:embed="rId3"/>
              </a:buBlip>
            </a:pPr>
            <a:r>
              <a:t>Issues we encountered…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"/>
          <p:cNvPicPr>
            <a:picLocks noChangeAspect="0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5281491" y="2425769"/>
            <a:ext cx="10117792" cy="4533282"/>
          </a:xfrm>
          <a:prstGeom prst="rect">
            <a:avLst/>
          </a:prstGeom>
        </p:spPr>
      </p:pic>
      <p:sp>
        <p:nvSpPr>
          <p:cNvPr id="194" name="Shape 1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hape 195"/>
          <p:cNvSpPr/>
          <p:nvPr>
            <p:ph type="body" sz="half" idx="1"/>
          </p:nvPr>
        </p:nvSpPr>
        <p:spPr>
          <a:xfrm>
            <a:off x="654050" y="2967888"/>
            <a:ext cx="5600700" cy="64770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</a:pPr>
            <a:r>
              <a:t>1 turbid carboy with Roeselare blend</a:t>
            </a:r>
          </a:p>
          <a:p>
            <a:pPr>
              <a:buBlip>
                <a:blip r:embed="rId4"/>
              </a:buBlip>
            </a:pPr>
            <a:r>
              <a:t>1 step carboy with Roeselare blend</a:t>
            </a:r>
          </a:p>
          <a:p>
            <a:pPr>
              <a:buBlip>
                <a:blip r:embed="rId4"/>
              </a:buBlip>
            </a:pPr>
            <a:r>
              <a:t>1 turbid carboy with dregs</a:t>
            </a:r>
          </a:p>
          <a:p>
            <a:pPr>
              <a:buBlip>
                <a:blip r:embed="rId4"/>
              </a:buBlip>
            </a:pPr>
            <a:r>
              <a:t>1 step oak barrel with Roeselare blend.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title"/>
          </p:nvPr>
        </p:nvSpPr>
        <p:spPr>
          <a:xfrm>
            <a:off x="647700" y="780940"/>
            <a:ext cx="11709400" cy="2959101"/>
          </a:xfrm>
          <a:prstGeom prst="rect">
            <a:avLst/>
          </a:prstGeom>
        </p:spPr>
        <p:txBody>
          <a:bodyPr/>
          <a:lstStyle/>
          <a:p>
            <a:pPr/>
            <a:r>
              <a:t>Stay Tuned for Results!</a:t>
            </a:r>
          </a:p>
        </p:txBody>
      </p:sp>
      <p:pic>
        <p:nvPicPr>
          <p:cNvPr id="198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1641" y="3016515"/>
            <a:ext cx="8297753" cy="62296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27800" y="4889500"/>
            <a:ext cx="5880100" cy="4267200"/>
          </a:xfrm>
          <a:prstGeom prst="rect">
            <a:avLst/>
          </a:prstGeom>
        </p:spPr>
      </p:pic>
      <p:pic>
        <p:nvPicPr>
          <p:cNvPr id="201" name="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27800" y="628650"/>
            <a:ext cx="5880100" cy="4267200"/>
          </a:xfrm>
          <a:prstGeom prst="rect">
            <a:avLst/>
          </a:prstGeom>
        </p:spPr>
      </p:pic>
      <p:pic>
        <p:nvPicPr>
          <p:cNvPr id="202" name="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9600" y="609600"/>
            <a:ext cx="5918200" cy="8547100"/>
          </a:xfrm>
          <a:prstGeom prst="rect">
            <a:avLst/>
          </a:prstGeom>
        </p:spPr>
      </p:pic>
      <p:sp>
        <p:nvSpPr>
          <p:cNvPr id="203" name="Shape 203"/>
          <p:cNvSpPr/>
          <p:nvPr/>
        </p:nvSpPr>
        <p:spPr>
          <a:xfrm>
            <a:off x="2731992" y="14816"/>
            <a:ext cx="8336683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200">
                <a:solidFill>
                  <a:srgbClr val="000000"/>
                </a:solidFill>
              </a:defRPr>
            </a:lvl1pPr>
          </a:lstStyle>
          <a:p>
            <a:pPr/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138" name="Shape 138"/>
          <p:cNvSpPr/>
          <p:nvPr>
            <p:ph type="title"/>
          </p:nvPr>
        </p:nvSpPr>
        <p:spPr>
          <a:xfrm>
            <a:off x="647700" y="165100"/>
            <a:ext cx="11709400" cy="2032000"/>
          </a:xfrm>
          <a:prstGeom prst="rect">
            <a:avLst/>
          </a:prstGeom>
        </p:spPr>
        <p:txBody>
          <a:bodyPr/>
          <a:lstStyle/>
          <a:p>
            <a:pPr/>
            <a:r>
              <a:t>What is Lambic?</a:t>
            </a:r>
          </a:p>
        </p:txBody>
      </p:sp>
      <p:sp>
        <p:nvSpPr>
          <p:cNvPr id="139" name="Shape 139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48031" indent="-248031" defTabSz="368045">
              <a:spcBef>
                <a:spcPts val="1500"/>
              </a:spcBef>
              <a:buBlip>
                <a:blip r:embed="rId3"/>
              </a:buBlip>
              <a:defRPr sz="2016"/>
            </a:pPr>
            <a:r>
              <a:t>Remains a controlled appellation.</a:t>
            </a:r>
          </a:p>
          <a:p>
            <a:pPr lvl="1" marL="496062" indent="-248031" defTabSz="368045">
              <a:spcBef>
                <a:spcPts val="1500"/>
              </a:spcBef>
              <a:buBlip>
                <a:blip r:embed="rId3"/>
              </a:buBlip>
              <a:defRPr sz="2016"/>
            </a:pPr>
            <a:r>
              <a:t>Brewed within 15 kilometers of Brussels in the Senne River Valley (Pajottenland)</a:t>
            </a:r>
          </a:p>
          <a:p>
            <a:pPr marL="248031" indent="-248031" defTabSz="368045">
              <a:spcBef>
                <a:spcPts val="1500"/>
              </a:spcBef>
              <a:buBlip>
                <a:blip r:embed="rId3"/>
              </a:buBlip>
              <a:defRPr sz="2016"/>
            </a:pPr>
            <a:r>
              <a:t>30-40 percent wheat</a:t>
            </a:r>
          </a:p>
          <a:p>
            <a:pPr marL="248031" indent="-248031" defTabSz="368045">
              <a:spcBef>
                <a:spcPts val="1500"/>
              </a:spcBef>
              <a:buBlip>
                <a:blip r:embed="rId3"/>
              </a:buBlip>
              <a:defRPr sz="2016"/>
            </a:pPr>
            <a:r>
              <a:t>Aged hops</a:t>
            </a:r>
          </a:p>
          <a:p>
            <a:pPr marL="248031" indent="-248031" defTabSz="368045">
              <a:spcBef>
                <a:spcPts val="1500"/>
              </a:spcBef>
              <a:buBlip>
                <a:blip r:embed="rId3"/>
              </a:buBlip>
              <a:defRPr sz="2016"/>
            </a:pPr>
            <a:r>
              <a:t>Open fermentation</a:t>
            </a:r>
          </a:p>
          <a:p>
            <a:pPr marL="248031" indent="-248031" defTabSz="368045">
              <a:spcBef>
                <a:spcPts val="1500"/>
              </a:spcBef>
              <a:buBlip>
                <a:blip r:embed="rId3"/>
              </a:buBlip>
              <a:defRPr sz="2016"/>
            </a:pPr>
            <a:r>
              <a:t>Types</a:t>
            </a:r>
          </a:p>
          <a:p>
            <a:pPr lvl="1" marL="496062" indent="-248031" defTabSz="368045">
              <a:spcBef>
                <a:spcPts val="1500"/>
              </a:spcBef>
              <a:buBlip>
                <a:blip r:embed="rId3"/>
              </a:buBlip>
              <a:defRPr sz="2016"/>
            </a:pPr>
            <a:r>
              <a:t>Lambic</a:t>
            </a:r>
          </a:p>
          <a:p>
            <a:pPr lvl="1" marL="496062" indent="-248031" defTabSz="368045">
              <a:spcBef>
                <a:spcPts val="1500"/>
              </a:spcBef>
              <a:buBlip>
                <a:blip r:embed="rId3"/>
              </a:buBlip>
              <a:defRPr sz="2016"/>
            </a:pPr>
            <a:r>
              <a:t>Faro</a:t>
            </a:r>
          </a:p>
          <a:p>
            <a:pPr lvl="1" marL="496062" indent="-248031" defTabSz="368045">
              <a:spcBef>
                <a:spcPts val="1500"/>
              </a:spcBef>
              <a:buBlip>
                <a:blip r:embed="rId3"/>
              </a:buBlip>
              <a:defRPr sz="2016"/>
            </a:pPr>
            <a:r>
              <a:t>Gueuze</a:t>
            </a:r>
          </a:p>
          <a:p>
            <a:pPr lvl="1" marL="496062" indent="-248031" defTabSz="368045">
              <a:spcBef>
                <a:spcPts val="1500"/>
              </a:spcBef>
              <a:buBlip>
                <a:blip r:embed="rId3"/>
              </a:buBlip>
              <a:defRPr sz="2016"/>
            </a:pPr>
            <a:r>
              <a:t>Fruit Lambic</a:t>
            </a:r>
          </a:p>
        </p:txBody>
      </p:sp>
      <p:pic>
        <p:nvPicPr>
          <p:cNvPr id="140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3644" y="4153168"/>
            <a:ext cx="2819401" cy="38608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11950" y="2578100"/>
            <a:ext cx="5702300" cy="6578600"/>
          </a:xfrm>
          <a:prstGeom prst="rect">
            <a:avLst/>
          </a:prstGeom>
        </p:spPr>
      </p:pic>
      <p:sp>
        <p:nvSpPr>
          <p:cNvPr id="143" name="Shape 143"/>
          <p:cNvSpPr/>
          <p:nvPr>
            <p:ph type="title"/>
          </p:nvPr>
        </p:nvSpPr>
        <p:spPr>
          <a:xfrm>
            <a:off x="647700" y="165100"/>
            <a:ext cx="11709400" cy="2032000"/>
          </a:xfrm>
          <a:prstGeom prst="rect">
            <a:avLst/>
          </a:prstGeom>
        </p:spPr>
        <p:txBody>
          <a:bodyPr/>
          <a:lstStyle>
            <a:lvl1pPr defTabSz="479044">
              <a:defRPr sz="5740"/>
            </a:lvl1pPr>
          </a:lstStyle>
          <a:p>
            <a:pPr/>
            <a:r>
              <a:t>What is a turbid mash, and why bother?</a:t>
            </a:r>
          </a:p>
        </p:txBody>
      </p:sp>
      <p:sp>
        <p:nvSpPr>
          <p:cNvPr id="144" name="Shape 144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30707" indent="-330707" defTabSz="490727">
              <a:spcBef>
                <a:spcPts val="2000"/>
              </a:spcBef>
              <a:buBlip>
                <a:blip r:embed="rId3"/>
              </a:buBlip>
              <a:defRPr sz="2688"/>
            </a:pPr>
            <a:r>
              <a:t>Traditionally, it was a way to produce relatively higher gravity wort in smaller mash tuns (in response to taxation based on the size of mash tuns).</a:t>
            </a:r>
          </a:p>
          <a:p>
            <a:pPr marL="330707" indent="-330707" defTabSz="490727">
              <a:spcBef>
                <a:spcPts val="2000"/>
              </a:spcBef>
              <a:buBlip>
                <a:blip r:embed="rId3"/>
              </a:buBlip>
              <a:defRPr sz="2688"/>
            </a:pPr>
            <a:r>
              <a:t>A method of mashing, so that a large portion of dextrins remain in the wort.</a:t>
            </a:r>
          </a:p>
          <a:p>
            <a:pPr marL="330707" indent="-330707" defTabSz="490727">
              <a:spcBef>
                <a:spcPts val="2000"/>
              </a:spcBef>
              <a:buBlip>
                <a:blip r:embed="rId3"/>
              </a:buBlip>
              <a:defRPr sz="2688"/>
            </a:pPr>
            <a:r>
              <a:t>Highly attenuative wild yeasts and bacteria find the resulting dextrins desirable.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6300"/>
            </a:lvl1pPr>
          </a:lstStyle>
          <a:p>
            <a:pPr/>
            <a:r>
              <a:t>Our Recipe for a 10 Gallon Batch</a:t>
            </a:r>
          </a:p>
        </p:txBody>
      </p:sp>
      <p:sp>
        <p:nvSpPr>
          <p:cNvPr id="147" name="Shape 1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80059" indent="-480059" defTabSz="525779">
              <a:spcBef>
                <a:spcPts val="3700"/>
              </a:spcBef>
              <a:buBlip>
                <a:blip r:embed="rId2"/>
              </a:buBlip>
              <a:defRPr sz="3870"/>
            </a:pPr>
            <a:r>
              <a:t>12 lbs Belgian pilsner malt</a:t>
            </a:r>
          </a:p>
          <a:p>
            <a:pPr marL="480059" indent="-480059" defTabSz="525779">
              <a:spcBef>
                <a:spcPts val="3700"/>
              </a:spcBef>
              <a:buBlip>
                <a:blip r:embed="rId2"/>
              </a:buBlip>
              <a:defRPr sz="3870"/>
            </a:pPr>
            <a:r>
              <a:t>7 lbs </a:t>
            </a:r>
            <a:r>
              <a:rPr i="1"/>
              <a:t>unmalted</a:t>
            </a:r>
            <a:r>
              <a:t> hard red winter wheat</a:t>
            </a:r>
          </a:p>
          <a:p>
            <a:pPr marL="480059" indent="-480059" defTabSz="525779">
              <a:spcBef>
                <a:spcPts val="3700"/>
              </a:spcBef>
              <a:buBlip>
                <a:blip r:embed="rId2"/>
              </a:buBlip>
              <a:defRPr sz="3870"/>
            </a:pPr>
            <a:r>
              <a:t>1 lb rice hulls</a:t>
            </a:r>
          </a:p>
          <a:p>
            <a:pPr marL="480059" indent="-480059" defTabSz="525779">
              <a:spcBef>
                <a:spcPts val="3700"/>
              </a:spcBef>
              <a:buBlip>
                <a:blip r:embed="rId2"/>
              </a:buBlip>
              <a:defRPr sz="3870"/>
            </a:pPr>
            <a:r>
              <a:t>6 oz aged whole leaf hops (not to exceed ~5 IBU)</a:t>
            </a:r>
          </a:p>
          <a:p>
            <a:pPr marL="480059" indent="-480059" defTabSz="525779">
              <a:spcBef>
                <a:spcPts val="3700"/>
              </a:spcBef>
              <a:buBlip>
                <a:blip r:embed="rId2"/>
              </a:buBlip>
              <a:defRPr sz="3870"/>
            </a:pPr>
            <a:r>
              <a:t>yeast/bacteria from various sources</a:t>
            </a:r>
          </a:p>
          <a:p>
            <a:pPr marL="480059" indent="-480059" defTabSz="525779">
              <a:spcBef>
                <a:spcPts val="3700"/>
              </a:spcBef>
              <a:buBlip>
                <a:blip r:embed="rId2"/>
              </a:buBlip>
              <a:defRPr sz="3870"/>
            </a:pPr>
            <a:r>
              <a:t>OG: 1.050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 of Process</a:t>
            </a:r>
          </a:p>
        </p:txBody>
      </p:sp>
      <p:sp>
        <p:nvSpPr>
          <p:cNvPr id="150" name="Shape 150"/>
          <p:cNvSpPr/>
          <p:nvPr>
            <p:ph type="body" idx="1"/>
          </p:nvPr>
        </p:nvSpPr>
        <p:spPr>
          <a:xfrm>
            <a:off x="647700" y="2616200"/>
            <a:ext cx="11709400" cy="6477000"/>
          </a:xfrm>
          <a:prstGeom prst="rect">
            <a:avLst/>
          </a:prstGeom>
        </p:spPr>
        <p:txBody>
          <a:bodyPr/>
          <a:lstStyle/>
          <a:p>
            <a:pPr marL="245363" indent="-245363" defTabSz="268731">
              <a:spcBef>
                <a:spcPts val="1900"/>
              </a:spcBef>
              <a:buBlip>
                <a:blip r:embed="rId2"/>
              </a:buBlip>
              <a:defRPr sz="1978"/>
            </a:pPr>
            <a:r>
              <a:t>Thick rest at 113F</a:t>
            </a:r>
          </a:p>
          <a:p>
            <a:pPr marL="245363" indent="-245363" defTabSz="268731">
              <a:spcBef>
                <a:spcPts val="1900"/>
              </a:spcBef>
              <a:buBlip>
                <a:blip r:embed="rId2"/>
              </a:buBlip>
              <a:defRPr sz="1978"/>
            </a:pPr>
            <a:r>
              <a:t>Add boiling water for rest at 126F</a:t>
            </a:r>
          </a:p>
          <a:p>
            <a:pPr marL="245363" indent="-245363" defTabSz="268731">
              <a:spcBef>
                <a:spcPts val="1900"/>
              </a:spcBef>
              <a:buBlip>
                <a:blip r:embed="rId2"/>
              </a:buBlip>
              <a:defRPr sz="1978"/>
            </a:pPr>
            <a:r>
              <a:t>Draw off turbid wort, hold at 180F</a:t>
            </a:r>
          </a:p>
          <a:p>
            <a:pPr marL="245363" indent="-245363" defTabSz="268731">
              <a:spcBef>
                <a:spcPts val="1900"/>
              </a:spcBef>
              <a:buBlip>
                <a:blip r:embed="rId2"/>
              </a:buBlip>
              <a:defRPr sz="1978"/>
            </a:pPr>
            <a:r>
              <a:t>Add boiling water for rest at 150F</a:t>
            </a:r>
          </a:p>
          <a:p>
            <a:pPr marL="245363" indent="-245363" defTabSz="268731">
              <a:spcBef>
                <a:spcPts val="1900"/>
              </a:spcBef>
              <a:buBlip>
                <a:blip r:embed="rId2"/>
              </a:buBlip>
              <a:defRPr sz="1978"/>
            </a:pPr>
            <a:r>
              <a:t>Draw off turbid wort, hold at 180F</a:t>
            </a:r>
          </a:p>
          <a:p>
            <a:pPr marL="245363" indent="-245363" defTabSz="268731">
              <a:spcBef>
                <a:spcPts val="1900"/>
              </a:spcBef>
              <a:buBlip>
                <a:blip r:embed="rId2"/>
              </a:buBlip>
              <a:defRPr sz="1978"/>
            </a:pPr>
            <a:r>
              <a:t>Add boiling water for rest at 162F</a:t>
            </a:r>
          </a:p>
          <a:p>
            <a:pPr marL="245363" indent="-245363" defTabSz="268731">
              <a:spcBef>
                <a:spcPts val="1900"/>
              </a:spcBef>
              <a:buBlip>
                <a:blip r:embed="rId2"/>
              </a:buBlip>
              <a:defRPr sz="1978"/>
            </a:pPr>
            <a:r>
              <a:t>Draw off turbid wort, hold at 180F</a:t>
            </a:r>
          </a:p>
          <a:p>
            <a:pPr marL="245363" indent="-245363" defTabSz="268731">
              <a:spcBef>
                <a:spcPts val="1900"/>
              </a:spcBef>
              <a:buBlip>
                <a:blip r:embed="rId2"/>
              </a:buBlip>
              <a:defRPr sz="1978"/>
            </a:pPr>
            <a:r>
              <a:t>Add turbid wort to mash for rest at 170F</a:t>
            </a:r>
          </a:p>
          <a:p>
            <a:pPr marL="245363" indent="-245363" defTabSz="268731">
              <a:spcBef>
                <a:spcPts val="1900"/>
              </a:spcBef>
              <a:buBlip>
                <a:blip r:embed="rId2"/>
              </a:buBlip>
              <a:defRPr sz="1978"/>
            </a:pPr>
            <a:r>
              <a:t>Sparge with 190F</a:t>
            </a:r>
          </a:p>
          <a:p>
            <a:pPr marL="245363" indent="-245363" defTabSz="268731">
              <a:spcBef>
                <a:spcPts val="1900"/>
              </a:spcBef>
              <a:buBlip>
                <a:blip r:embed="rId2"/>
              </a:buBlip>
              <a:defRPr sz="1978"/>
            </a:pPr>
            <a:r>
              <a:t>Boil, adding aged hops</a:t>
            </a:r>
          </a:p>
          <a:p>
            <a:pPr marL="245363" indent="-245363" defTabSz="268731">
              <a:spcBef>
                <a:spcPts val="1900"/>
              </a:spcBef>
              <a:buBlip>
                <a:blip r:embed="rId2"/>
              </a:buBlip>
              <a:defRPr sz="1978"/>
            </a:pPr>
            <a:r>
              <a:t>Pitch “bugs”</a:t>
            </a:r>
          </a:p>
        </p:txBody>
      </p:sp>
      <p:pic>
        <p:nvPicPr>
          <p:cNvPr id="151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97373" y="3340423"/>
            <a:ext cx="6730138" cy="505395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154" name="Shape 1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Step by Step Method</a:t>
            </a:r>
          </a:p>
        </p:txBody>
      </p:sp>
      <p:sp>
        <p:nvSpPr>
          <p:cNvPr id="155" name="Shape 155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1) Mash in VERY thick! </a:t>
            </a:r>
          </a:p>
          <a:p>
            <a:pPr lvl="1">
              <a:buBlip>
                <a:blip r:embed="rId3"/>
              </a:buBlip>
            </a:pPr>
            <a:r>
              <a:t>0.3 qts liquor per lb grain</a:t>
            </a:r>
          </a:p>
          <a:p>
            <a:pPr lvl="1">
              <a:buBlip>
                <a:blip r:embed="rId3"/>
              </a:buBlip>
            </a:pPr>
            <a:r>
              <a:t>Rest at 113 F for 15 min.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158" name="Shape 1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  <p:sp>
        <p:nvSpPr>
          <p:cNvPr id="159" name="Shape 159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2) Slowly add boiling water to mash, to bring to 126 F. Rest for 10 minutes.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</a:lstStyle>
          <a:p>
            <a:pPr/>
            <a:r>
              <a:t>3) Draw off 2 qts wort in a pot.</a:t>
            </a:r>
          </a:p>
          <a:p>
            <a:pPr lvl="1"/>
            <a:r>
              <a:t>Heat and hold at 180 F</a:t>
            </a:r>
          </a:p>
        </p:txBody>
      </p:sp>
      <p:pic>
        <p:nvPicPr>
          <p:cNvPr id="163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68585" y="2435010"/>
            <a:ext cx="3874024" cy="68647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11950" y="2578100"/>
            <a:ext cx="5702300" cy="6578600"/>
          </a:xfrm>
          <a:prstGeom prst="rect">
            <a:avLst/>
          </a:prstGeom>
        </p:spPr>
      </p:pic>
      <p:sp>
        <p:nvSpPr>
          <p:cNvPr id="166" name="Shape 1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4) Slowly add boiling water to mash, to bring to 150F. Rest for 30 minutes.</a:t>
            </a:r>
          </a:p>
          <a:p>
            <a:pPr>
              <a:buBlip>
                <a:blip r:embed="rId3"/>
              </a:buBlip>
            </a:pPr>
            <a:r>
              <a:t>5) Draw off 2 gal. wort into pot (from step 3). Heat and hold at 180F.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